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86" r:id="rId2"/>
    <p:sldId id="287" r:id="rId3"/>
    <p:sldId id="288" r:id="rId4"/>
    <p:sldId id="289" r:id="rId5"/>
    <p:sldId id="290" r:id="rId6"/>
    <p:sldId id="291" r:id="rId7"/>
    <p:sldId id="292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311" r:id="rId27"/>
    <p:sldId id="312" r:id="rId28"/>
    <p:sldId id="313" r:id="rId29"/>
    <p:sldId id="314" r:id="rId30"/>
    <p:sldId id="315" r:id="rId31"/>
    <p:sldId id="316" r:id="rId32"/>
    <p:sldId id="317" r:id="rId33"/>
    <p:sldId id="318" r:id="rId34"/>
    <p:sldId id="319" r:id="rId3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2" autoAdjust="0"/>
    <p:restoredTop sz="93888" autoAdjust="0"/>
  </p:normalViewPr>
  <p:slideViewPr>
    <p:cSldViewPr snapToGrid="0">
      <p:cViewPr varScale="1">
        <p:scale>
          <a:sx n="74" d="100"/>
          <a:sy n="74" d="100"/>
        </p:scale>
        <p:origin x="654" y="60"/>
      </p:cViewPr>
      <p:guideLst/>
    </p:cSldViewPr>
  </p:slideViewPr>
  <p:outlineViewPr>
    <p:cViewPr>
      <p:scale>
        <a:sx n="33" d="100"/>
        <a:sy n="33" d="100"/>
      </p:scale>
      <p:origin x="0" y="-2718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449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902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21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159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15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382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2279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8748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737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811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0459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173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1303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6330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7591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5731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418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8C94D-1615-4951-A204-C57D2F5BA0F4}" type="datetimeFigureOut">
              <a:rPr lang="tr-TR" smtClean="0"/>
              <a:t>18.03.2025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46774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850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 ve Dönüşen İçerik Üretim Süreci </a:t>
            </a:r>
            <a:endParaRPr lang="tr-TR" sz="4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Yeni Medya ile İçerik Üretimindeki Değişim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klasik kitle iletişim araçlarından farklı olarak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etkileşimli yapısı sayesinde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bireyleri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içerik üreticisi haline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getirmiştir.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 2.0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kullanıcılar </a:t>
            </a:r>
            <a:r>
              <a:rPr lang="tr-TR" sz="4000" b="1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chat</a:t>
            </a: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odaları, çevrimiçi forumlar, Facebook, </a:t>
            </a:r>
            <a:r>
              <a:rPr lang="tr-TR" sz="4000" b="1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Twitter</a:t>
            </a: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4000" b="1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Instagram</a:t>
            </a: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4000" b="1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gibi platformlar aracılığıyla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içerik üretme ve paylaşma imkanı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bulmuştur.</a:t>
            </a:r>
          </a:p>
        </p:txBody>
      </p:sp>
    </p:spTree>
    <p:extLst>
      <p:ext uri="{BB962C8B-B14F-4D97-AF65-F5344CB8AC3E}">
        <p14:creationId xmlns:p14="http://schemas.microsoft.com/office/powerpoint/2010/main" val="3479087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77500" lnSpcReduction="20000"/>
          </a:bodyPr>
          <a:lstStyle/>
          <a:p>
            <a:pPr marL="0" indent="457200" algn="just">
              <a:lnSpc>
                <a:spcPct val="16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İzleyici ve Kullanıcı Arasındaki Fark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 bireyleri </a:t>
            </a: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izleyici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olarak konumlandırır,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içerik tüketimi edilgindir.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 bireyleri </a:t>
            </a: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olarak konumlandırır,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içerik üretme ve paylaşma sürecine aktif olarak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katılım sağlar.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Kullanıcılar sadece içerik tüketmekle kalmaz,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içeriklerin dolaşımına ve yorumlanmasına da katkı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sunar.</a:t>
            </a:r>
          </a:p>
          <a:p>
            <a:pPr marL="228600" indent="457200" algn="just">
              <a:lnSpc>
                <a:spcPct val="160000"/>
              </a:lnSpc>
              <a:buNone/>
            </a:pPr>
            <a:r>
              <a:rPr lang="tr-TR" sz="40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2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457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İçerik Üretiminin Kolaylaşması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medyada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içerik üretme süreci </a:t>
            </a: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yazı yazmak, fotoğraf veya video çekmek ve yayınla butonuna basmak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kadar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basit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hale gelmiştir.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Bloglar</a:t>
            </a: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sosyal medya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herkesin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kendi içeriğini oluşturmasına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imkan tanımaktadır.</a:t>
            </a:r>
          </a:p>
        </p:txBody>
      </p:sp>
    </p:spTree>
    <p:extLst>
      <p:ext uri="{BB962C8B-B14F-4D97-AF65-F5344CB8AC3E}">
        <p14:creationId xmlns:p14="http://schemas.microsoft.com/office/powerpoint/2010/main" val="3434459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Geleneksel ve Yeni Medyada İletişim Süreci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medyada </a:t>
            </a:r>
            <a:r>
              <a:rPr lang="tr-TR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kaynak → hedef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doğrultusunda tek yönlüdür.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medyada </a:t>
            </a: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herkes hem hedef hem kaynak </a:t>
            </a:r>
            <a:r>
              <a:rPr lang="tr-TR" sz="40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olabilir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yani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kullanıcı hem içerik tüketebilir hem de üretebilir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2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336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850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Teknolojik ve Toplumsal Boyut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 içerikli olması ve farklı bireylerin kendi dilinden kendini ifade etme olanağı sunmasıyla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medyadan ayrılır.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medya,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belirli denetim mekanizmalarına ve profesyonel </a:t>
            </a:r>
            <a:r>
              <a:rPr lang="tr-TR" sz="40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editöryal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süreçlere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tabi iken, yeni medya </a:t>
            </a: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özgür ve katılımcıdır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2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65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850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6.Yeni 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İçeriklerinin Gündem Belirlemedeki Etkisi </a:t>
            </a:r>
            <a:endParaRPr lang="tr-TR" sz="4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6.1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Yeni Medya ve Sosyal Medyanın Rolü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internet teknolojileri sayesinde bireylerin yalnızca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içerik tüketicisi değil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aynı zamanda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üreticisi haline gelmesini sağlamıştır.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Sosyal medya platformları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40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Twitter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Facebook, </a:t>
            </a:r>
            <a:r>
              <a:rPr lang="tr-TR" sz="40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Instagram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40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sayesinde kullanıcılar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gündem belirleyici bir rol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üstlenmiştir.</a:t>
            </a:r>
          </a:p>
        </p:txBody>
      </p:sp>
    </p:spTree>
    <p:extLst>
      <p:ext uri="{BB962C8B-B14F-4D97-AF65-F5344CB8AC3E}">
        <p14:creationId xmlns:p14="http://schemas.microsoft.com/office/powerpoint/2010/main" val="4213837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6.2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Geleneksel Medyada Gündem Belirleme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medya,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belirli bir </a:t>
            </a:r>
            <a:r>
              <a:rPr lang="tr-TR" sz="4000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editoryal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ekip tarafından belirlenen konular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üzerinden </a:t>
            </a:r>
            <a:r>
              <a:rPr lang="tr-TR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gündem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oluşturur. Bu süreç, medya kuruluşlarının içinde bulundukları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sosyal, ekonomik ve siyasal çevrelerden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etkilenebilir.</a:t>
            </a:r>
          </a:p>
        </p:txBody>
      </p:sp>
    </p:spTree>
    <p:extLst>
      <p:ext uri="{BB962C8B-B14F-4D97-AF65-F5344CB8AC3E}">
        <p14:creationId xmlns:p14="http://schemas.microsoft.com/office/powerpoint/2010/main" val="3146027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6.3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Yeni Medyanın Gündem Üzerindeki Etkisi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birlikte, kullanıcılar </a:t>
            </a:r>
            <a:r>
              <a:rPr lang="tr-TR" sz="4000" b="1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hashtag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trend </a:t>
            </a:r>
            <a:r>
              <a:rPr lang="tr-TR" sz="4000" b="1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yöntemleriyle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kendi gündemlerini oluşturabilmekte, toplumda farkındalık yaratacak içerikler paylaşarak geniş kitlelere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ulaşabilmektedir.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2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95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6.4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Yeni Medya ve Geleneksel Medyanın Birbirini Etkilemesi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Günümüzde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medyada konuşulan konular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geleneksel medyanın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gündemini doğrudan etkileyebilir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hale gelmiştir. </a:t>
            </a:r>
            <a:r>
              <a:rPr lang="tr-TR" sz="4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Twitter’da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trend olan konular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televizyon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haber bültenlerinde veya gazetelerde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haber olarak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 alabilmektedir.</a:t>
            </a:r>
          </a:p>
        </p:txBody>
      </p:sp>
    </p:spTree>
    <p:extLst>
      <p:ext uri="{BB962C8B-B14F-4D97-AF65-F5344CB8AC3E}">
        <p14:creationId xmlns:p14="http://schemas.microsoft.com/office/powerpoint/2010/main" val="1653461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6.5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Sosyal Medyanın Sosyal Sorumluluk ve Kriz Yönetimindeki Rolü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Twitter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gibi platformlar,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kriz anlarında hızlı bilgi akışı sağlayarak yetkilileri harekete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geçirebilmekte,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sorumluluk projelerine destek verilmesine olanak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tanımaktadır.</a:t>
            </a:r>
          </a:p>
        </p:txBody>
      </p:sp>
    </p:spTree>
    <p:extLst>
      <p:ext uri="{BB962C8B-B14F-4D97-AF65-F5344CB8AC3E}">
        <p14:creationId xmlns:p14="http://schemas.microsoft.com/office/powerpoint/2010/main" val="1806527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77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7.Yeni 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Kullanıcılarının İçerik Üretme Ortamları: Sosyal Medya Platformları </a:t>
            </a:r>
            <a:endParaRPr lang="tr-TR" sz="40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ortamlarında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bireyler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yalnızca içerik tüketici değil, aynı zamanda </a:t>
            </a: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içerik üreticisi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konumundadır. </a:t>
            </a:r>
            <a:r>
              <a:rPr lang="tr-TR" sz="40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kullanıcıların kendilerini ifade edebildikleri, içerik oluşturdukları ve geniş kitlelere ulaşabildikleri önemli platformlar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sunmaktadır. Bu platformlarda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başarılı olmanın anahtarı </a:t>
            </a: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özgün ve nitelikli içerik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üretmektir</a:t>
            </a:r>
            <a:r>
              <a:rPr lang="tr-TR" sz="40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Bunlardan bazıları ise :</a:t>
            </a:r>
            <a:endParaRPr lang="tr-TR" sz="40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760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7.1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endParaRPr lang="tr-TR" sz="4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Eğitim, eğlence ve ilham verme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odaklı bir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paylaşım platformudur.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Kullanıcılar kendi </a:t>
            </a:r>
            <a:r>
              <a:rPr lang="tr-TR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kanallarını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açarak video içerikleri üretebilir ve </a:t>
            </a:r>
            <a:r>
              <a:rPr lang="tr-TR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gelir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elde edebilir.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verenler, izleyiciler ve içerik üreticileri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arasında bir </a:t>
            </a:r>
            <a:r>
              <a:rPr lang="tr-TR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ekosistem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oluşturur.</a:t>
            </a:r>
          </a:p>
        </p:txBody>
      </p:sp>
    </p:spTree>
    <p:extLst>
      <p:ext uri="{BB962C8B-B14F-4D97-AF65-F5344CB8AC3E}">
        <p14:creationId xmlns:p14="http://schemas.microsoft.com/office/powerpoint/2010/main" val="41002683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7.2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Instagram</a:t>
            </a:r>
            <a:endParaRPr lang="tr-TR" sz="4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Fotoğraf ve video </a:t>
            </a: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paylaşımına dayalı bir platformdur</a:t>
            </a:r>
            <a:r>
              <a:rPr lang="tr-TR" sz="40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40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E-ticaret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için uygun bir ortam sunar, işletmeler </a:t>
            </a:r>
            <a:r>
              <a:rPr lang="tr-TR" sz="40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Business </a:t>
            </a:r>
            <a:r>
              <a:rPr lang="tr-TR" sz="40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Account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özelliği ile hedef kitlesine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ulaşabilir.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Hashtag</a:t>
            </a:r>
            <a:r>
              <a:rPr lang="tr-TR" sz="40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kullanımı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daha geniş bir kitleye ulaşmayı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kolaylaştırır.</a:t>
            </a:r>
          </a:p>
        </p:txBody>
      </p:sp>
    </p:spTree>
    <p:extLst>
      <p:ext uri="{BB962C8B-B14F-4D97-AF65-F5344CB8AC3E}">
        <p14:creationId xmlns:p14="http://schemas.microsoft.com/office/powerpoint/2010/main" val="1067383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850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7.3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Twitter</a:t>
            </a:r>
            <a:endParaRPr lang="tr-TR" sz="4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Anlık haber akışı ve düşünce paylaşımı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 kullanılan bir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ağdır.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280 karakter </a:t>
            </a: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sınırı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kısa ve etkili iletişim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kurulmasını sağlar.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Trending</a:t>
            </a:r>
            <a:r>
              <a:rPr lang="tr-TR" sz="40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b="1" dirty="0" err="1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Topics</a:t>
            </a:r>
            <a:r>
              <a:rPr lang="tr-TR" sz="40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(TT)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listesi,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 gündemini belirleyen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önemli bir araçtır.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2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4643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7.4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Facebook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geniş bir kullanıcı kitlesine hitap eden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 platformlarından biridir.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Etkinlik düzenleme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özelliği, organizasyon ve davetlerde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kolaylık sağlar.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Fotoğraf, video ve metin tabanlı paylaşımlar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yapılabilir.</a:t>
            </a:r>
          </a:p>
        </p:txBody>
      </p:sp>
    </p:spTree>
    <p:extLst>
      <p:ext uri="{BB962C8B-B14F-4D97-AF65-F5344CB8AC3E}">
        <p14:creationId xmlns:p14="http://schemas.microsoft.com/office/powerpoint/2010/main" val="20388377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7.5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Twitch</a:t>
            </a:r>
            <a:endParaRPr lang="tr-TR" sz="4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Canlı yayın platformudur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özellikle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oyuncular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sohbet yayıncıları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tarafından tercih edilir.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Kullanıcılar, </a:t>
            </a: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canlı yayın yaparak izleyicileriyle etkileşime geçebilir ve gelir elde edebilir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Günlük milyonlarca ziyaretçi çeken, popüler bir içerik üretim alanıdır.</a:t>
            </a:r>
          </a:p>
        </p:txBody>
      </p:sp>
    </p:spTree>
    <p:extLst>
      <p:ext uri="{BB962C8B-B14F-4D97-AF65-F5344CB8AC3E}">
        <p14:creationId xmlns:p14="http://schemas.microsoft.com/office/powerpoint/2010/main" val="8499743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7.6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Pinterest</a:t>
            </a:r>
            <a:endParaRPr lang="tr-TR" sz="4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Görsel</a:t>
            </a: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odaklı bir sosyal medya platformudur</a:t>
            </a:r>
            <a:r>
              <a:rPr lang="tr-TR" sz="40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40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Kullanıcılar, </a:t>
            </a:r>
            <a:r>
              <a:rPr lang="tr-TR" sz="40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ilgi alanlarına göre </a:t>
            </a:r>
            <a:r>
              <a:rPr lang="tr-TR" sz="40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panolar</a:t>
            </a:r>
            <a:r>
              <a:rPr lang="tr-TR" sz="40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oluşturarak </a:t>
            </a:r>
            <a:r>
              <a:rPr lang="tr-TR" sz="40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fikir ve ilham verici </a:t>
            </a:r>
            <a:r>
              <a:rPr lang="tr-TR" sz="40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görseller</a:t>
            </a:r>
            <a:r>
              <a:rPr lang="tr-TR" sz="40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paylaşabilir</a:t>
            </a:r>
            <a:r>
              <a:rPr lang="tr-TR" sz="40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Diğer sosyal medya platformlarıyla </a:t>
            </a:r>
            <a:r>
              <a:rPr lang="tr-TR" sz="40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entegre</a:t>
            </a:r>
            <a:r>
              <a:rPr lang="tr-TR" sz="40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edilebilir.</a:t>
            </a:r>
            <a:endParaRPr lang="tr-TR" sz="40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498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850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3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8.Yeni </a:t>
            </a:r>
            <a:r>
              <a:rPr lang="tr-TR" sz="33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Medyada Kaliteli ve Paylaşılabilir İçerik Üretmenin Yolları </a:t>
            </a:r>
            <a:endParaRPr lang="tr-TR" sz="33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</a:t>
            </a:r>
            <a:r>
              <a:rPr lang="tr-TR" sz="40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birlikte, bireyler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yalnızca içerik tüketicisi olmaktan çıkıp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aktif içerik üreticileri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haline gelmiştir. </a:t>
            </a:r>
            <a:r>
              <a:rPr lang="tr-TR" sz="40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Akıllı telefonlar ve mobil bağlantılar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içerik üretimini daha erişilebilir hale getirmiş ve içerik kalitesi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önem kazanmıştır.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Kitlelerin ilgisini çekmek ve paylaşılabilir içerik üretmek için </a:t>
            </a:r>
            <a:r>
              <a:rPr lang="tr-TR" sz="4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yazılı, görsel, video ve ses içerikleri</a:t>
            </a:r>
            <a:r>
              <a:rPr lang="tr-TR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stratejik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planlanmalıdır.</a:t>
            </a:r>
          </a:p>
        </p:txBody>
      </p:sp>
    </p:spTree>
    <p:extLst>
      <p:ext uri="{BB962C8B-B14F-4D97-AF65-F5344CB8AC3E}">
        <p14:creationId xmlns:p14="http://schemas.microsoft.com/office/powerpoint/2010/main" val="29249883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70000" lnSpcReduction="20000"/>
          </a:bodyPr>
          <a:lstStyle/>
          <a:p>
            <a:pPr marL="0" indent="457200" algn="just">
              <a:lnSpc>
                <a:spcPct val="16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8.1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Yazılı İçerik Önerileri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Dijital broşürler:</a:t>
            </a:r>
            <a:r>
              <a:rPr lang="tr-TR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Kısa, bilgi verici ve pazarlama odaklı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belgeler.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E-kitaplar:</a:t>
            </a:r>
            <a:r>
              <a:rPr lang="tr-TR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Detaylı bilgi sunan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uzun formatlı dijital kaynaklar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Vaka çalışmaları:</a:t>
            </a:r>
            <a:r>
              <a:rPr lang="tr-TR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 hayattan örnekler sunarak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okuyucuların ilgisini çeker.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E-bültenler:</a:t>
            </a:r>
            <a:r>
              <a:rPr lang="tr-TR" sz="4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E-posta aboneleriyle düzenli bilgi paylaşımı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yapmayı sağlar.</a:t>
            </a:r>
          </a:p>
          <a:p>
            <a:pPr marL="228600" indent="457200" algn="just">
              <a:lnSpc>
                <a:spcPct val="160000"/>
              </a:lnSpc>
              <a:buNone/>
            </a:pPr>
            <a:r>
              <a:rPr lang="tr-TR" sz="40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2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4834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8.2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Görsel İçerik Önerileri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Yaratıcı tasarımlar ve özgün görseller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içeriklerin dikkat çekmesini sağlar.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Etkinlik fotoğrafları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şirket içi görseller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güvenilirliğini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artırır.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 fotoğrafları ve çalışan görselleri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marka kimliği oluşturmak için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önemlidir.</a:t>
            </a:r>
          </a:p>
        </p:txBody>
      </p:sp>
    </p:spTree>
    <p:extLst>
      <p:ext uri="{BB962C8B-B14F-4D97-AF65-F5344CB8AC3E}">
        <p14:creationId xmlns:p14="http://schemas.microsoft.com/office/powerpoint/2010/main" val="38888195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8.3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Video İçeriği Önerileri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Soru-cevap videoları, eğitim içerikleri ve ürün tanıtımları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izleyicilere değer katar.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Konferanslardan görüntüler ve röportajlar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markanın </a:t>
            </a:r>
            <a:r>
              <a:rPr lang="tr-TR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uzmanlık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alanını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vurgular.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Kısa ve ilgi çekici videolar, sosyal medyada </a:t>
            </a:r>
            <a:r>
              <a:rPr lang="tr-TR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 etkileşim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alır.</a:t>
            </a:r>
          </a:p>
        </p:txBody>
      </p:sp>
    </p:spTree>
    <p:extLst>
      <p:ext uri="{BB962C8B-B14F-4D97-AF65-F5344CB8AC3E}">
        <p14:creationId xmlns:p14="http://schemas.microsoft.com/office/powerpoint/2010/main" val="3043289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8.4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Ses İçeriği Önerileri (</a:t>
            </a:r>
            <a:r>
              <a:rPr lang="tr-TR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Podcast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Podcast’ler</a:t>
            </a:r>
            <a:r>
              <a:rPr lang="tr-TR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40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sesli içerik formatı ile bilgi paylaşımını zamandan bağımsız 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hale getirir.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Radyo programları veya ses kayıtları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dinleyicilere esnek içerik tüketme fırsatı</a:t>
            </a:r>
            <a:r>
              <a:rPr lang="tr-TR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sunar.</a:t>
            </a:r>
          </a:p>
        </p:txBody>
      </p:sp>
    </p:spTree>
    <p:extLst>
      <p:ext uri="{BB962C8B-B14F-4D97-AF65-F5344CB8AC3E}">
        <p14:creationId xmlns:p14="http://schemas.microsoft.com/office/powerpoint/2010/main" val="22328221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70000" lnSpcReduction="20000"/>
          </a:bodyPr>
          <a:lstStyle/>
          <a:p>
            <a:pPr marL="0" indent="457200" algn="just">
              <a:lnSpc>
                <a:spcPct val="16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8.5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Sosyal Medya İçerik Üretimi İçin İpuçları</a:t>
            </a: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Basit ve akılda kalıcı </a:t>
            </a:r>
            <a:r>
              <a:rPr lang="tr-TR" sz="40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profil ismi seçin.</a:t>
            </a:r>
            <a:endParaRPr lang="tr-TR" sz="40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Kaliteli ve doğru ışıkta çekilmiş bir profil fotoğrafı </a:t>
            </a:r>
            <a:r>
              <a:rPr lang="tr-TR" sz="40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kullanın.</a:t>
            </a:r>
            <a:endParaRPr lang="tr-TR" sz="40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Orijinal içerikler </a:t>
            </a:r>
            <a:r>
              <a:rPr lang="tr-TR" sz="40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üretmeye özen gösterin.</a:t>
            </a:r>
            <a:endParaRPr lang="tr-TR" sz="40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40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Tüm sosyal medya hesaplarınızda </a:t>
            </a: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aynı profil fotoğrafını </a:t>
            </a:r>
            <a:r>
              <a:rPr lang="tr-TR" sz="40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kullanarak tutarlılığı sağlayın.</a:t>
            </a:r>
            <a:endParaRPr lang="tr-TR" sz="40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60000"/>
              </a:lnSpc>
              <a:buNone/>
            </a:pP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Kısa ve etkileyici bir slogan </a:t>
            </a:r>
            <a:r>
              <a:rPr lang="tr-TR" sz="40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belirleyin.</a:t>
            </a:r>
            <a:endParaRPr lang="tr-TR" sz="40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457200" algn="just">
              <a:lnSpc>
                <a:spcPct val="160000"/>
              </a:lnSpc>
              <a:buNone/>
            </a:pPr>
            <a:r>
              <a:rPr lang="tr-TR" sz="40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2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0969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40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İçeriklerinizi </a:t>
            </a: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belirli bir plana göre </a:t>
            </a:r>
            <a:r>
              <a:rPr lang="tr-TR" sz="40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paylaşın</a:t>
            </a:r>
            <a:r>
              <a:rPr lang="tr-TR" sz="40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Popüler </a:t>
            </a: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ilgi çekici içerikleri </a:t>
            </a:r>
            <a:r>
              <a:rPr lang="tr-TR" sz="40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paylaşarak </a:t>
            </a:r>
            <a:r>
              <a:rPr lang="tr-TR" sz="4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geniş kitlelere </a:t>
            </a:r>
            <a:r>
              <a:rPr lang="tr-TR" sz="40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ulaşın</a:t>
            </a:r>
            <a:r>
              <a:rPr lang="tr-TR" sz="40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</a:t>
            </a:r>
            <a:r>
              <a:rPr lang="tr-TR" sz="40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fazla etkileşim almak için </a:t>
            </a:r>
            <a:r>
              <a:rPr lang="tr-TR" sz="4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cesur ve özgün </a:t>
            </a:r>
            <a:r>
              <a:rPr lang="tr-TR" sz="40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olun</a:t>
            </a:r>
            <a:r>
              <a:rPr lang="tr-TR" sz="40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40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Hashtag</a:t>
            </a:r>
            <a:r>
              <a:rPr lang="tr-TR" sz="40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kullanımı</a:t>
            </a:r>
            <a:r>
              <a:rPr lang="tr-TR" sz="40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ile </a:t>
            </a:r>
            <a:r>
              <a:rPr lang="tr-TR" sz="40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içeriklerinizin erişimini </a:t>
            </a:r>
            <a:r>
              <a:rPr lang="tr-TR" sz="4000" b="1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artırın.</a:t>
            </a:r>
            <a:endParaRPr lang="tr-TR" sz="32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0531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70000" lnSpcReduction="20000"/>
          </a:bodyPr>
          <a:lstStyle/>
          <a:p>
            <a:pPr marL="0" indent="457200" algn="l">
              <a:lnSpc>
                <a:spcPct val="16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6. Hafta Yeni 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ve İçerik Üretimi Test Soruları</a:t>
            </a:r>
          </a:p>
          <a:p>
            <a:pPr marL="0" indent="457200" algn="l">
              <a:lnSpc>
                <a:spcPct val="16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Yeni medya ile ilgili aşağıdaki ifadelerden hangisi doğrudur?</a:t>
            </a:r>
          </a:p>
          <a:p>
            <a:pPr marL="0" indent="457200" algn="l">
              <a:lnSpc>
                <a:spcPct val="160000"/>
              </a:lnSpc>
              <a:buNone/>
            </a:pP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Kullanıcılar sadece içerik tüketicisi konumundadır.</a:t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İçerik üretimi yalnızca profesyonel gazetecilere aittir.</a:t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Kullanıcılar içerik üretebilir, paylaşabilir ve yorum yapabilir. </a:t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Yeni medya tek yönlü iletişim sağlar.</a:t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Yeni medya platformları yalnızca haber paylaşımı için kullanılabilir.</a:t>
            </a:r>
          </a:p>
        </p:txBody>
      </p:sp>
    </p:spTree>
    <p:extLst>
      <p:ext uri="{BB962C8B-B14F-4D97-AF65-F5344CB8AC3E}">
        <p14:creationId xmlns:p14="http://schemas.microsoft.com/office/powerpoint/2010/main" val="12343152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77500" lnSpcReduction="20000"/>
          </a:bodyPr>
          <a:lstStyle/>
          <a:p>
            <a:pPr marL="0" indent="457200" algn="l">
              <a:lnSpc>
                <a:spcPct val="16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2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Geleneksel medya ile yeni medya arasındaki en büyük fark nedir?</a:t>
            </a:r>
          </a:p>
          <a:p>
            <a:pPr marL="0" indent="457200" algn="l">
              <a:lnSpc>
                <a:spcPct val="160000"/>
              </a:lnSpc>
              <a:buNone/>
            </a:pP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Geleneksel medya etkileşimlidir, yeni medya ise tek yönlüdür.</a:t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Yeni medya kullanıcılara içerik üretme imkanı sunar. </a:t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Geleneksel medya her zaman en hızlı bilgi kaynağıdır.</a:t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Yeni medya yalnızca eğlence amaçlıdır.</a:t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Geleneksel medya, internet ile tamamen ortadan kalkmıştır.</a:t>
            </a:r>
          </a:p>
        </p:txBody>
      </p:sp>
    </p:spTree>
    <p:extLst>
      <p:ext uri="{BB962C8B-B14F-4D97-AF65-F5344CB8AC3E}">
        <p14:creationId xmlns:p14="http://schemas.microsoft.com/office/powerpoint/2010/main" val="30999018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3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Aşağıdakilerden hangisi yeni medya platformlarından biri değildir?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Twitter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Instagram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Televizyon </a:t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Facebook</a:t>
            </a:r>
          </a:p>
        </p:txBody>
      </p:sp>
    </p:spTree>
    <p:extLst>
      <p:ext uri="{BB962C8B-B14F-4D97-AF65-F5344CB8AC3E}">
        <p14:creationId xmlns:p14="http://schemas.microsoft.com/office/powerpoint/2010/main" val="24047383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4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Yeni medyada kaliteli içerik üretmek için aşağıdakilerden hangisi gereklidir?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Sadece popüler içerikleri kopyalamak</a:t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Orijinal ve özgün içerikler üretmek </a:t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Düşük çözünürlüklü görseller kullanmak</a:t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Hashtag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kullanmaktan kaçınmak</a:t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İçerik paylaşmadan önce plan yapmamak</a:t>
            </a:r>
          </a:p>
        </p:txBody>
      </p:sp>
    </p:spTree>
    <p:extLst>
      <p:ext uri="{BB962C8B-B14F-4D97-AF65-F5344CB8AC3E}">
        <p14:creationId xmlns:p14="http://schemas.microsoft.com/office/powerpoint/2010/main" val="26373645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850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5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Twitter’da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gündem belirlemede kullanılan özellik aşağıdakilerden hangisidir?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Trending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Topics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(TT) </a:t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Instagram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Reels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Hashtag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bloklama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Görsel filtreler</a:t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Video hikayeler</a:t>
            </a:r>
          </a:p>
          <a:p>
            <a:pPr marL="228600" indent="457200" algn="l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2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7104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850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6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YouTube’da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içerik üreticilerinin gelir elde etmesini sağlayan temel unsur nedir?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Sadece abone sayısı</a:t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İçeriklerin özgünlüğü ve izlenme süresi </a:t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Yalnızca yorum sayısı</a:t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Sadece beğeni sayısı</a:t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Video başlıklarının uzunluğu</a:t>
            </a:r>
          </a:p>
          <a:p>
            <a:pPr marL="228600" indent="457200" algn="l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2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6808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6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40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YouTube’da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içerik üreticilerinin gelir elde etmesini sağlayan temel unsur nedir?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Sadece abone sayısı</a:t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İçeriklerin özgünlüğü ve izlenme süresi </a:t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Yalnızca yorum sayısı</a:t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Sadece beğeni sayısı</a:t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Video başlıklarının uzunluğu</a:t>
            </a:r>
          </a:p>
        </p:txBody>
      </p:sp>
    </p:spTree>
    <p:extLst>
      <p:ext uri="{BB962C8B-B14F-4D97-AF65-F5344CB8AC3E}">
        <p14:creationId xmlns:p14="http://schemas.microsoft.com/office/powerpoint/2010/main" val="29874199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8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Yeni medya içerik üreticilerinin en çok dikkat ettiği konulardan biri aşağıdakilerden hangisidir?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İçeriklerin özgün olması </a:t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Kalitesiz görseller kullanmak</a:t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Rastgele içerikler paylaşmak</a:t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Etkileşimi azaltmak</a:t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Kitleyle iletişim kurmamak</a:t>
            </a:r>
          </a:p>
        </p:txBody>
      </p:sp>
    </p:spTree>
    <p:extLst>
      <p:ext uri="{BB962C8B-B14F-4D97-AF65-F5344CB8AC3E}">
        <p14:creationId xmlns:p14="http://schemas.microsoft.com/office/powerpoint/2010/main" val="27396854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92500" lnSpcReduction="1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9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E-ticaret açısından en uygun sosyal medya platformu aşağıdakilerden hangisidir?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Twitter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Pinterest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Instagram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Twitch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endParaRPr lang="tr-T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4978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83335" y="515155"/>
            <a:ext cx="11500834" cy="5988675"/>
          </a:xfrm>
        </p:spPr>
        <p:txBody>
          <a:bodyPr>
            <a:normAutofit fontScale="850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10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Sosyal medyada bir markanın tanınırlığını artırmak için aşağıdakilerden hangisi önerilir?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Tutarlı bir marka kimliği oluşturmak </a:t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Her platformda farklı profil fotoğrafları kullanmak</a:t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İçerik planı yapmadan paylaşımda bulunmak</a:t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Hashtag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kullanmamak</a:t>
            </a:r>
            <a:b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Kullanıcılarla etkileşime girmemek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40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2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22050"/>
      </p:ext>
    </p:extLst>
  </p:cSld>
  <p:clrMapOvr>
    <a:masterClrMapping/>
  </p:clrMapOvr>
</p:sld>
</file>

<file path=ppt/theme/theme1.xml><?xml version="1.0" encoding="utf-8"?>
<a:theme xmlns:a="http://schemas.openxmlformats.org/drawingml/2006/main" name="Uçak İzi">
  <a:themeElements>
    <a:clrScheme name="Uçak İzi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Uçak İzi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TM04033937[[fn=Uçak İzi]]</Template>
  <TotalTime>2169</TotalTime>
  <Words>1015</Words>
  <Application>Microsoft Office PowerPoint</Application>
  <PresentationFormat>Geniş ekran</PresentationFormat>
  <Paragraphs>112</Paragraphs>
  <Slides>34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34</vt:i4>
      </vt:variant>
    </vt:vector>
  </HeadingPairs>
  <TitlesOfParts>
    <vt:vector size="38" baseType="lpstr">
      <vt:lpstr>Arial</vt:lpstr>
      <vt:lpstr>Century Gothic</vt:lpstr>
      <vt:lpstr>Times New Roman</vt:lpstr>
      <vt:lpstr>Uçak İzi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Hİ II   DERSİN İŞLENİŞİ KONULAR</dc:title>
  <dc:creator>erhan çitil</dc:creator>
  <cp:lastModifiedBy>erhan çitil</cp:lastModifiedBy>
  <cp:revision>212</cp:revision>
  <dcterms:created xsi:type="dcterms:W3CDTF">2025-02-10T12:53:37Z</dcterms:created>
  <dcterms:modified xsi:type="dcterms:W3CDTF">2025-03-18T17:41:34Z</dcterms:modified>
</cp:coreProperties>
</file>